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8" r:id="rId14"/>
    <p:sldId id="270" r:id="rId15"/>
    <p:sldId id="269" r:id="rId16"/>
    <p:sldId id="271" r:id="rId17"/>
    <p:sldId id="277" r:id="rId18"/>
    <p:sldId id="278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3A841-E980-4E6F-9103-7E9B0749039E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DD53B-9AF8-42D0-A9A4-F65A0E4F066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55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・量子コンピュータの実現のために、フェルミ縮退を考慮した</a:t>
            </a:r>
            <a:r>
              <a:rPr kumimoji="1" lang="en-US" altLang="ja-JP"/>
              <a:t>2</a:t>
            </a:r>
            <a:r>
              <a:rPr kumimoji="1" lang="ja-JP" altLang="en-US"/>
              <a:t>次元電子ガスのモンテカルロ・プログラムを作成することが目的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93C8CC-E0F2-409A-AFF1-85D6A082390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10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DD53B-9AF8-42D0-A9A4-F65A0E4F066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66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F270D6-8854-403E-885F-F008D3190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4D021F-FD67-4667-A5B2-ADA3BB799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0C52CB-1E4F-481A-8B49-DB64CA15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DDDA80-EEF7-4881-A02E-971A2991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830A57-8B9F-496B-A77E-310FD2BB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16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81720-A3C5-448B-A314-9D7009AC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B64FA9C-323B-4D09-BB20-6936C840A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16CECE-558B-4BC1-81AF-5F9D73A8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F3B665-8546-4621-8D16-7F9A0700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BF8970-3F8B-472B-B25F-0ABB9990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88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5B27370-84DC-4BC2-87D4-33061B24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D45C0F-129D-4D50-860A-83D8BEFA5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45465-1362-4BF7-B597-7B835799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D2D7D0-6CDF-429B-BFB4-C7BB1EDB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A16EA0-FD50-424E-ADDC-BB2AAA0E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60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152400" y="6356350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6ABE8D4E-7258-417A-B6F3-8EBF468068A5}" type="datetime1">
              <a:rPr lang="ja-JP" altLang="en-US" smtClean="0"/>
              <a:t>2023/12/20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64781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7150E25F-B8C9-4ED1-8626-95CB18EC23DC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0605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C0E-A657-4687-8521-6B37CBE60475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734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E4F0-8190-451D-B106-3291633B3B9E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2906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7E3A-4F32-4D59-A392-1389FEFFFB4E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94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C4689-CC93-4812-8E85-C3F2C70F1C07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297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4700-5266-4887-89B0-A48040681036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25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2BC9-C83A-4375-ABB2-552FE00592CD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0411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598B-3145-4C47-B0CB-C3AB5EF92870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6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6AD7E3-BC90-4AA0-8F3D-CD7CEA23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E2FD4D-A194-45F7-B2CA-6130DD42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69E4A4-EB2E-4BD8-8D5B-CBFC6763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E526F1-07F2-419D-9D95-EA97734E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272527-2A71-4C29-BAC2-4A132F84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372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00F4C-F03E-45B0-95F1-52FEE227CF33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807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4CE4B-3796-4BF5-BB55-BBEBFEF50CBB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747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E5A7-8044-4762-8DA2-4DFDDEB196F2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64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600BE8-8FFC-4745-AE0A-36D5CB6C8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FE0F1A-A4A4-4886-8DAA-66F143BAD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6003BD-8944-4FD9-9538-7CE1E3F5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25DD35-ADE4-48B9-886D-DC6CD839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48EDF9-DCDB-4439-8A41-7A6054F6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15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D670B4-F8AB-4B00-A7D9-99ABFCB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FB5608-EA57-404E-A55D-DD21A15C4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6033E5-9CF6-4775-A682-362B72222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27FDEFD-74D3-4A07-B068-1D5EDAB0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34A472E-362C-45CE-86C1-F2B7F3DDF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A0D629-8565-49EF-A67D-B6857CC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82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C8D4C-9BCA-48C4-A3FB-78EDFDFD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42D3BD-8467-4B59-9FA2-2FF9C11EB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B9E1F7-0151-40FE-8E30-6BA0E1E8C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E0CBA8-CB20-4D32-AFAB-6B85E306E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1EFAC38-79FB-4E92-B013-173F1D88C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DD7FAC2-CB61-4ECA-8B72-7F7707E0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5DA4E51-E5F7-48D8-AF6A-324ABF22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0CD35F1-86C0-47BC-8F3E-34FDDD79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284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D360C6-EA11-476E-8A9D-F5A690A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781EC32-98DF-4DA5-A081-4197DF01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05CA57-E110-4352-97EE-7031C659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0B46E10-C4E6-440B-9C75-09999D65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3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9593B87-6989-47B9-A861-7EA47091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CA4319-B09C-4AE0-80D4-33DE25E0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578104-D416-49D5-B941-71A110F2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46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A7FBB6-E07D-4F32-8479-5BE749C3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FDC4FE-E498-48DE-9875-9BBAC84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F2154D-FEEC-4922-813A-605611636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B9D5D3-0AAC-4058-8A1E-C7331943A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C519FF9-6E56-46B6-8BFC-0E298D4B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223D8C-F271-4C8D-A409-5B833294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667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95CC17-36DF-436E-943B-D1C4A8DE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9E33A7C-9DC8-44CF-B9D2-96F943AA28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AA1C02E-FEB2-479E-B51F-64A49B4E5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A389F4-F2E1-43BA-9F0D-BB1E0D0E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C2ADB6-DA8C-47B4-839B-1D91FB16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CC46C8-786A-4EEF-9F74-77C03F08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132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E460C7-B052-4C27-AF3E-2B493F30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0DD2F6-9CFE-497E-AF21-F6136188C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38BE85-194A-43E7-A6EF-AA4F8BCE3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3A7BF-C2BD-4571-8F37-0AC693B1CFDD}" type="datetimeFigureOut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E709ED-C02A-40D3-931D-3F523F99A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20F913-EAF6-4F03-8927-3436094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1D37-BB9A-4382-8DCB-3184D10136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4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444E-248D-4B74-875A-DE7E1D139756}" type="datetime1">
              <a:rPr kumimoji="1" lang="ja-JP" altLang="en-US" smtClean="0"/>
              <a:t>2023/12/20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0E25F-B8C9-4ED1-8626-95CB18EC23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35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13.png"/><Relationship Id="rId21" Type="http://schemas.openxmlformats.org/officeDocument/2006/relationships/image" Target="../media/image74.png"/><Relationship Id="rId7" Type="http://schemas.openxmlformats.org/officeDocument/2006/relationships/image" Target="../media/image17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61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15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55.png"/><Relationship Id="rId10" Type="http://schemas.openxmlformats.org/officeDocument/2006/relationships/image" Target="../media/image88.png"/><Relationship Id="rId4" Type="http://schemas.openxmlformats.org/officeDocument/2006/relationships/image" Target="../media/image14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2.gif"/><Relationship Id="rId7" Type="http://schemas.openxmlformats.org/officeDocument/2006/relationships/image" Target="../media/image21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gif"/><Relationship Id="rId11" Type="http://schemas.openxmlformats.org/officeDocument/2006/relationships/image" Target="../media/image92.png"/><Relationship Id="rId5" Type="http://schemas.openxmlformats.org/officeDocument/2006/relationships/image" Target="../media/image58.gif"/><Relationship Id="rId10" Type="http://schemas.openxmlformats.org/officeDocument/2006/relationships/image" Target="../media/image83.png"/><Relationship Id="rId4" Type="http://schemas.openxmlformats.org/officeDocument/2006/relationships/image" Target="../media/image57.gif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image" Target="../media/image36.png"/><Relationship Id="rId3" Type="http://schemas.openxmlformats.org/officeDocument/2006/relationships/image" Target="../media/image20.gif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2.gif"/><Relationship Id="rId10" Type="http://schemas.openxmlformats.org/officeDocument/2006/relationships/image" Target="../media/image24.gif"/><Relationship Id="rId4" Type="http://schemas.openxmlformats.org/officeDocument/2006/relationships/image" Target="../media/image21.gif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27.png"/><Relationship Id="rId21" Type="http://schemas.openxmlformats.org/officeDocument/2006/relationships/image" Target="../media/image52.png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717675"/>
            <a:ext cx="9144000" cy="2387600"/>
          </a:xfrm>
        </p:spPr>
        <p:txBody>
          <a:bodyPr/>
          <a:lstStyle/>
          <a:p>
            <a:r>
              <a:rPr kumimoji="1" lang="en-US" altLang="ja-JP" dirty="0"/>
              <a:t>EMC with</a:t>
            </a:r>
            <a:br>
              <a:rPr kumimoji="1" lang="en-US" altLang="ja-JP" dirty="0"/>
            </a:br>
            <a:r>
              <a:rPr kumimoji="1" lang="en-US" altLang="ja-JP" dirty="0"/>
              <a:t>Fermi Degeneracy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700588"/>
            <a:ext cx="9144000" cy="1655762"/>
          </a:xfrm>
        </p:spPr>
        <p:txBody>
          <a:bodyPr/>
          <a:lstStyle/>
          <a:p>
            <a:r>
              <a:rPr kumimoji="1" lang="en-US" altLang="ja-JP" dirty="0"/>
              <a:t>2023/12/20</a:t>
            </a:r>
          </a:p>
          <a:p>
            <a:r>
              <a:rPr lang="en-US" altLang="ja-JP" dirty="0"/>
              <a:t>B4 Kubo </a:t>
            </a:r>
            <a:r>
              <a:rPr lang="en-US" altLang="ja-JP" dirty="0" err="1"/>
              <a:t>Keito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0E25F-B8C9-4ED1-8626-95CB18EC23DC}" type="slidenum">
              <a:rPr kumimoji="1" lang="ja-JP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05143" y="599143"/>
            <a:ext cx="298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Progress Report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0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7" y="0"/>
                <a:ext cx="1230133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/>
                  <a:t>3. Well obeisance to Pauli exclusion principle </a:t>
                </a: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360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7" y="0"/>
                <a:ext cx="12301330" cy="1325563"/>
              </a:xfrm>
              <a:blipFill>
                <a:blip r:embed="rId2"/>
                <a:stretch>
                  <a:fillRect l="-15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5"/>
          <a:stretch/>
        </p:blipFill>
        <p:spPr>
          <a:xfrm>
            <a:off x="-1" y="2152727"/>
            <a:ext cx="4167740" cy="2051689"/>
          </a:xfr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-10633" r="370" b="10633"/>
          <a:stretch/>
        </p:blipFill>
        <p:spPr>
          <a:xfrm>
            <a:off x="4131914" y="1919219"/>
            <a:ext cx="3928170" cy="22932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b="11162"/>
          <a:stretch/>
        </p:blipFill>
        <p:spPr>
          <a:xfrm>
            <a:off x="8060084" y="2152727"/>
            <a:ext cx="3946344" cy="203722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64800"/>
            <a:ext cx="4228088" cy="22932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620"/>
          <a:stretch/>
        </p:blipFill>
        <p:spPr>
          <a:xfrm>
            <a:off x="4219701" y="4564800"/>
            <a:ext cx="3962400" cy="22932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195286" y="4564800"/>
            <a:ext cx="3992481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1898531" y="1919219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31" y="1919219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5710221" y="1919219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1" y="1919219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9741070" y="188488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070" y="1884888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1734130" y="429021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130" y="4290218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/>
              <p:cNvSpPr/>
              <p:nvPr/>
            </p:nvSpPr>
            <p:spPr>
              <a:xfrm>
                <a:off x="5732299" y="431079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299" y="4310793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正方形/長方形 24"/>
              <p:cNvSpPr/>
              <p:nvPr/>
            </p:nvSpPr>
            <p:spPr>
              <a:xfrm>
                <a:off x="9758671" y="431079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5" name="正方形/長方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71" y="4310793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/>
              <p:cNvSpPr txBox="1"/>
              <p:nvPr/>
            </p:nvSpPr>
            <p:spPr>
              <a:xfrm>
                <a:off x="72887" y="1461438"/>
                <a:ext cx="6321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/>
                  <a:t>Conducted EMC with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/>
                  <a:t> </a:t>
                </a:r>
                <a:r>
                  <a:rPr kumimoji="1" lang="en-US" altLang="ja-JP"/>
                  <a:t>for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kumimoji="1" lang="en-US" altLang="ja-JP"/>
                  <a:t>, then measured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2" name="テキスト ボックス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7" y="1461438"/>
                <a:ext cx="6321987" cy="369332"/>
              </a:xfrm>
              <a:prstGeom prst="rect">
                <a:avLst/>
              </a:prstGeom>
              <a:blipFill>
                <a:blip r:embed="rId15"/>
                <a:stretch>
                  <a:fillRect l="-675" t="-833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1136465" y="3092323"/>
                <a:ext cx="5036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0070C0"/>
                    </a:solidFill>
                    <a:latin typeface="STIX Two Text" pitchFamily="2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0070C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3092323"/>
                <a:ext cx="503664" cy="369332"/>
              </a:xfrm>
              <a:prstGeom prst="rect">
                <a:avLst/>
              </a:prstGeom>
              <a:blipFill>
                <a:blip r:embed="rId16"/>
                <a:stretch>
                  <a:fillRect l="-9639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正方形/長方形 26"/>
              <p:cNvSpPr/>
              <p:nvPr/>
            </p:nvSpPr>
            <p:spPr>
              <a:xfrm>
                <a:off x="4963570" y="3092323"/>
                <a:ext cx="673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0070C0"/>
                    </a:solidFill>
                    <a:latin typeface="STIX Two Text" pitchFamily="2" charset="0"/>
                  </a:rPr>
                  <a:t>0.6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0070C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7" name="正方形/長方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3092323"/>
                <a:ext cx="673582" cy="369332"/>
              </a:xfrm>
              <a:prstGeom prst="rect">
                <a:avLst/>
              </a:prstGeom>
              <a:blipFill>
                <a:blip r:embed="rId17"/>
                <a:stretch>
                  <a:fillRect l="-7207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/>
              <p:cNvSpPr/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chemeClr val="tx1"/>
                    </a:solidFill>
                    <a:latin typeface="STIX Two Text" pitchFamily="2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chemeClr val="tx1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8" name="正方形/長方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  <a:blipFill>
                <a:blip r:embed="rId18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1136465" y="5401616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chemeClr val="tx1"/>
                    </a:solidFill>
                    <a:latin typeface="STIX Two Text" pitchFamily="2" charset="0"/>
                  </a:rPr>
                  <a:t>15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chemeClr val="tx1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401616"/>
                <a:ext cx="617477" cy="369332"/>
              </a:xfrm>
              <a:prstGeom prst="rect">
                <a:avLst/>
              </a:prstGeom>
              <a:blipFill>
                <a:blip r:embed="rId19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正方形/長方形 29"/>
              <p:cNvSpPr/>
              <p:nvPr/>
            </p:nvSpPr>
            <p:spPr>
              <a:xfrm>
                <a:off x="4945935" y="5315121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C000"/>
                    </a:solidFill>
                    <a:latin typeface="STIX Two Text" pitchFamily="2" charset="0"/>
                  </a:rPr>
                  <a:t>24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C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30" name="正方形/長方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935" y="5315121"/>
                <a:ext cx="617477" cy="369332"/>
              </a:xfrm>
              <a:prstGeom prst="rect">
                <a:avLst/>
              </a:prstGeom>
              <a:blipFill>
                <a:blip r:embed="rId20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正方形/長方形 30"/>
              <p:cNvSpPr/>
              <p:nvPr/>
            </p:nvSpPr>
            <p:spPr>
              <a:xfrm>
                <a:off x="8778200" y="5318745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41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31" name="正方形/長方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00" y="5318745"/>
                <a:ext cx="617477" cy="369332"/>
              </a:xfrm>
              <a:prstGeom prst="rect">
                <a:avLst/>
              </a:prstGeom>
              <a:blipFill>
                <a:blip r:embed="rId21"/>
                <a:stretch>
                  <a:fillRect l="-8911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正方形/長方形 32"/>
          <p:cNvSpPr/>
          <p:nvPr/>
        </p:nvSpPr>
        <p:spPr>
          <a:xfrm>
            <a:off x="4981202" y="3378317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1.15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878569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1.1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151919" y="567619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4945935" y="556912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8785692" y="5526734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1.05</a:t>
            </a:r>
            <a:endParaRPr lang="ja-JP" altLang="en-US">
              <a:latin typeface="STIX Two Tex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4981202" y="3685979"/>
                <a:ext cx="6960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ja-JP" altLang="en-US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202" y="3685979"/>
                <a:ext cx="69602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正方形/長方形 37"/>
              <p:cNvSpPr/>
              <p:nvPr/>
            </p:nvSpPr>
            <p:spPr>
              <a:xfrm>
                <a:off x="8768060" y="3631246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0.004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8" name="正方形/長方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631246"/>
                <a:ext cx="82426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正方形/長方形 38"/>
              <p:cNvSpPr/>
              <p:nvPr/>
            </p:nvSpPr>
            <p:spPr>
              <a:xfrm>
                <a:off x="1136465" y="5938460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0.005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39" name="正方形/長方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938460"/>
                <a:ext cx="82426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4968698" y="5823135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0.002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98" y="5823135"/>
                <a:ext cx="824264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正方形/長方形 40"/>
              <p:cNvSpPr/>
              <p:nvPr/>
            </p:nvSpPr>
            <p:spPr>
              <a:xfrm>
                <a:off x="8778200" y="5823135"/>
                <a:ext cx="82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41" name="正方形/長方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00" y="5823135"/>
                <a:ext cx="82426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39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>
                <a:solidFill>
                  <a:prstClr val="black"/>
                </a:solidFill>
                <a:cs typeface="+mj-cs"/>
              </a:rPr>
              <a:t>Checklist table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401965"/>
                  </p:ext>
                </p:extLst>
              </p:nvPr>
            </p:nvGraphicFramePr>
            <p:xfrm>
              <a:off x="-5" y="2132766"/>
              <a:ext cx="12192005" cy="422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421146986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8390869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29196872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67186949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3517605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07783936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3491417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0127380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759700390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EF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3679219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2636130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0.16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7674422"/>
                      </a:ext>
                    </a:extLst>
                  </a:tr>
                  <a:tr h="472845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Pauli</a:t>
                          </a:r>
                          <a:r>
                            <a:rPr kumimoji="1" lang="en-US" altLang="ja-JP" baseline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7537646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1.25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8066114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kumimoji="1" lang="en-US" altLang="ja-JP" i="1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baseline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78628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1.15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4523443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0.004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07163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401965"/>
                  </p:ext>
                </p:extLst>
              </p:nvPr>
            </p:nvGraphicFramePr>
            <p:xfrm>
              <a:off x="-5" y="2132766"/>
              <a:ext cx="12192005" cy="4224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4211469864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28390869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29196872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67186949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3517605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07783936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34914172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601273808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1759700390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5" t="-1282" r="-150750" b="-8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3679219"/>
                      </a:ext>
                    </a:extLst>
                  </a:tr>
                  <a:tr h="91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12636130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293590" r="-5030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293590" r="-400498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293590" r="-3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293590" r="-2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293590" r="-102500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293590" r="-2500" b="-5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7674422"/>
                      </a:ext>
                    </a:extLst>
                  </a:tr>
                  <a:tr h="472845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00" t="-198065" r="-703000" b="-15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398701" r="-503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398701" r="-400498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398701" r="-3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398701" r="-2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398701" r="-1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398701" r="-2500" b="-4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7537646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492308" r="-5030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492308" r="-400498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492308" r="-3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492308" r="-2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492308" r="-102500" b="-3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492308" r="-2500" b="-3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8066114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500" t="-198283" r="-703000" b="-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500" t="-592308" r="-5030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592308" r="-400498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592308" r="-3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592308" r="-2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592308" r="-1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592308" r="-2500" b="-2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78628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701299" r="-400498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701299" r="-3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701299" r="-2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701299" r="-1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701299" r="-2500" b="-111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4523443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8010" t="-791026" r="-400498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1000" t="-791026" r="-3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01000" t="-791026" r="-2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01000" t="-791026" r="-1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000" t="-791026" r="-2500" b="-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7163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462013" y="1568317"/>
                <a:ext cx="99043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000"/>
                  <a:t>Because of 0 ps distribution, no partition seems suitable for EMC at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ja-JP" sz="2000"/>
                  <a:t>...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13" y="1568317"/>
                <a:ext cx="9904314" cy="400110"/>
              </a:xfrm>
              <a:prstGeom prst="rect">
                <a:avLst/>
              </a:prstGeom>
              <a:blipFill>
                <a:blip r:embed="rId4"/>
                <a:stretch>
                  <a:fillRect l="-554" t="-9091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89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1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altLang="ja-JP" sz="4000" noProof="0" dirty="0">
                    <a:solidFill>
                      <a:prstClr val="black"/>
                    </a:solidFill>
                    <a:cs typeface="+mj-cs"/>
                  </a:rPr>
                  <a:t>Solution: Adopt </a:t>
                </a:r>
                <a14:m>
                  <m:oMath xmlns:m="http://schemas.openxmlformats.org/officeDocument/2006/math">
                    <m:r>
                      <a:rPr lang="en-US" altLang="ja-JP" sz="400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 sz="4000" i="0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ps</m:t>
                    </m:r>
                    <m:r>
                      <a:rPr lang="en-US" altLang="ja-JP" sz="4000" i="1" noProof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j-cs"/>
                      </a:rPr>
                      <m:t> </m:t>
                    </m:r>
                  </m:oMath>
                </a14:m>
                <a:r>
                  <a:rPr lang="en-US" altLang="ja-JP" sz="4000" noProof="0" dirty="0">
                    <a:solidFill>
                      <a:prstClr val="black"/>
                    </a:solidFill>
                    <a:cs typeface="+mj-cs"/>
                  </a:rPr>
                  <a:t>distribution as initial one</a:t>
                </a:r>
                <a:endParaRPr kumimoji="1" lang="ja-JP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メイリオ"/>
                  <a:ea typeface="メイリオ"/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698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10225"/>
          <a:stretch/>
        </p:blipFill>
        <p:spPr>
          <a:xfrm>
            <a:off x="986431" y="4476701"/>
            <a:ext cx="3287187" cy="172243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 t="-10633" r="370" b="10633"/>
          <a:stretch/>
        </p:blipFill>
        <p:spPr>
          <a:xfrm>
            <a:off x="3922566" y="1242390"/>
            <a:ext cx="3309346" cy="193194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5"/>
          <a:stretch/>
        </p:blipFill>
        <p:spPr>
          <a:xfrm>
            <a:off x="6476302" y="3772052"/>
            <a:ext cx="4958512" cy="2584298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>
          <a:xfrm flipV="1">
            <a:off x="2630024" y="2916455"/>
            <a:ext cx="1171955" cy="1164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7352499" y="2697224"/>
            <a:ext cx="1516913" cy="9542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3003082" y="3640850"/>
                <a:ext cx="2687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EMC at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ja-JP" altLang="en-US"/>
                  <a:t> </a:t>
                </a:r>
                <a:r>
                  <a:rPr kumimoji="1" lang="en-US" altLang="ja-JP"/>
                  <a:t>for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082" y="3640850"/>
                <a:ext cx="2687980" cy="369332"/>
              </a:xfrm>
              <a:prstGeom prst="rect">
                <a:avLst/>
              </a:prstGeom>
              <a:blipFill>
                <a:blip r:embed="rId6"/>
                <a:stretch>
                  <a:fillRect l="-2041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/>
          <p:nvPr/>
        </p:nvCxnSpPr>
        <p:spPr>
          <a:xfrm flipV="1">
            <a:off x="4472941" y="5149516"/>
            <a:ext cx="1860482" cy="54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4691509" y="5304952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chemeClr val="bg2">
                        <a:lumMod val="75000"/>
                      </a:schemeClr>
                    </a:solidFill>
                  </a:rPr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ja-JP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ja-JP" altLang="en-US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509" y="5304952"/>
                <a:ext cx="1713354" cy="369332"/>
              </a:xfrm>
              <a:prstGeom prst="rect">
                <a:avLst/>
              </a:prstGeom>
              <a:blipFill>
                <a:blip r:embed="rId7"/>
                <a:stretch>
                  <a:fillRect l="-3203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8133322" y="2804999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/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322" y="2804999"/>
                <a:ext cx="1713354" cy="369332"/>
              </a:xfrm>
              <a:prstGeom prst="rect">
                <a:avLst/>
              </a:prstGeom>
              <a:blipFill>
                <a:blip r:embed="rId8"/>
                <a:stretch>
                  <a:fillRect l="-2847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5606715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67187" y="3651438"/>
            <a:ext cx="229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>
                <a:solidFill>
                  <a:srgbClr val="FF0000"/>
                </a:solidFill>
              </a:rPr>
              <a:t>Not enough Fermi degeneracy consideration 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5239323" y="3244334"/>
                <a:ext cx="17133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/>
                  <a:t>EMC at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ja-JP" altLang="en-US"/>
                  <a:t> </a:t>
                </a:r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23" y="3244334"/>
                <a:ext cx="1713354" cy="369332"/>
              </a:xfrm>
              <a:prstGeom prst="rect">
                <a:avLst/>
              </a:prstGeom>
              <a:blipFill>
                <a:blip r:embed="rId9"/>
                <a:stretch>
                  <a:fillRect l="-2837" t="-4918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/>
          <p:cNvSpPr/>
          <p:nvPr/>
        </p:nvSpPr>
        <p:spPr>
          <a:xfrm>
            <a:off x="1151392" y="1499694"/>
            <a:ext cx="3195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1600">
                <a:solidFill>
                  <a:srgbClr val="0070C0"/>
                </a:solidFill>
              </a:rPr>
              <a:t>enough Fermi degeneracy consideration </a:t>
            </a:r>
            <a:endParaRPr lang="ja-JP" altLang="en-US" sz="160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正方形/長方形 25"/>
              <p:cNvSpPr/>
              <p:nvPr/>
            </p:nvSpPr>
            <p:spPr>
              <a:xfrm>
                <a:off x="7225524" y="1954545"/>
                <a:ext cx="4286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ja-JP">
                    <a:solidFill>
                      <a:prstClr val="black"/>
                    </a:solidFill>
                  </a:rPr>
                  <a:t>Adopt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>
                    <a:solidFill>
                      <a:prstClr val="black"/>
                    </a:solidFill>
                  </a:rPr>
                  <a:t>distribution as initial one</a:t>
                </a:r>
                <a:endParaRPr lang="ja-JP" altLang="en-US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6" name="正方形/長方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24" y="1954545"/>
                <a:ext cx="4286751" cy="369332"/>
              </a:xfrm>
              <a:prstGeom prst="rect">
                <a:avLst/>
              </a:prstGeom>
              <a:blipFill>
                <a:blip r:embed="rId10"/>
                <a:stretch>
                  <a:fillRect l="-1138" t="-6667" r="-427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16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86"/>
          <a:stretch/>
        </p:blipFill>
        <p:spPr>
          <a:xfrm>
            <a:off x="72887" y="2054709"/>
            <a:ext cx="7519019" cy="3769621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 dirty="0">
                    <a:solidFill>
                      <a:schemeClr val="tx1"/>
                    </a:solidFill>
                  </a:rPr>
                  <a:t>(Ref) EMC at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4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ja-JP" sz="4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ps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ja-JP" alt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3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t="49580" r="47067" b="-1171"/>
          <a:stretch/>
        </p:blipFill>
        <p:spPr>
          <a:xfrm>
            <a:off x="7505096" y="1947120"/>
            <a:ext cx="3975285" cy="3984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4355141" y="2571335"/>
                <a:ext cx="37368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Rejection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sampling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cut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ja-JP" sz="1400" b="0" i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causes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this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kumimoji="1" lang="en-US" altLang="ja-JP" sz="1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ja-JP" sz="1400" b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41" y="2571335"/>
                <a:ext cx="3736822" cy="43088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/>
          <p:nvPr/>
        </p:nvCxnSpPr>
        <p:spPr>
          <a:xfrm flipH="1">
            <a:off x="5668433" y="3021272"/>
            <a:ext cx="387352" cy="6278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628084" y="3905154"/>
                <a:ext cx="2080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Theorerical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calculated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by</m:t>
                      </m:r>
                    </m:oMath>
                  </m:oMathPara>
                </a14:m>
                <a:endParaRPr kumimoji="1" lang="en-US" altLang="ja-JP" sz="1200" b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Fermi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integration</m:t>
                      </m:r>
                      <m:r>
                        <a:rPr kumimoji="1" lang="en-US" altLang="ja-JP" sz="12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120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84" y="3905154"/>
                <a:ext cx="2080698" cy="369332"/>
              </a:xfrm>
              <a:prstGeom prst="rect">
                <a:avLst/>
              </a:prstGeom>
              <a:blipFill>
                <a:blip r:embed="rId5"/>
                <a:stretch>
                  <a:fillRect l="-1462" t="-1667" r="-2339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/>
          <p:cNvCxnSpPr/>
          <p:nvPr/>
        </p:nvCxnSpPr>
        <p:spPr>
          <a:xfrm flipV="1">
            <a:off x="6285751" y="3690251"/>
            <a:ext cx="547459" cy="173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0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>
                <a:solidFill>
                  <a:prstClr val="black"/>
                </a:solidFill>
                <a:cs typeface="+mj-cs"/>
              </a:rPr>
              <a:t>Checklist table (revised)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91794"/>
                  </p:ext>
                </p:extLst>
              </p:nvPr>
            </p:nvGraphicFramePr>
            <p:xfrm>
              <a:off x="-5" y="3579374"/>
              <a:ext cx="12192005" cy="3278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384379291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1985308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52934137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20419054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68401114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19516858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3907760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73537097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5103164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AEFF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9576776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17597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0.07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0.38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1118370"/>
                      </a:ext>
                    </a:extLst>
                  </a:tr>
                  <a:tr h="4728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Pauli</a:t>
                          </a:r>
                          <a:r>
                            <a:rPr kumimoji="1" lang="en-US" altLang="ja-JP" baseline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kumimoji="1" lang="en-US" altLang="ja-JP" i="1" baseline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i="0" baseline="0" smtClean="0">
                                    <a:latin typeface="Cambria Math" panose="02040503050406030204" pitchFamily="18" charset="0"/>
                                  </a:rPr>
                                  <m:t>ps</m:t>
                                </m:r>
                              </m:oMath>
                            </m:oMathPara>
                          </a14:m>
                          <a:endParaRPr kumimoji="1" lang="ja-JP" altLang="en-US" i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36071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1.15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1.05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67513472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0.004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0.002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0.001</m:t>
                                </m:r>
                              </m:oMath>
                            </m:oMathPara>
                          </a14:m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31234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191794"/>
                  </p:ext>
                </p:extLst>
              </p:nvPr>
            </p:nvGraphicFramePr>
            <p:xfrm>
              <a:off x="-5" y="3579374"/>
              <a:ext cx="12192005" cy="3278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3384379291"/>
                        </a:ext>
                      </a:extLst>
                    </a:gridCol>
                    <a:gridCol w="1219199">
                      <a:extLst>
                        <a:ext uri="{9D8B030D-6E8A-4147-A177-3AD203B41FA5}">
                          <a16:colId xmlns:a16="http://schemas.microsoft.com/office/drawing/2014/main" val="321985308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52934137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20419054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684011144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195168585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33907760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2735370979"/>
                        </a:ext>
                      </a:extLst>
                    </a:gridCol>
                    <a:gridCol w="1219201">
                      <a:extLst>
                        <a:ext uri="{9D8B030D-6E8A-4147-A177-3AD203B41FA5}">
                          <a16:colId xmlns:a16="http://schemas.microsoft.com/office/drawing/2014/main" val="5103164"/>
                        </a:ext>
                      </a:extLst>
                    </a:gridCol>
                  </a:tblGrid>
                  <a:tr h="472845">
                    <a:tc grid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5" t="-1282" r="-150750" b="-6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11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21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31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41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51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61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9576776"/>
                      </a:ext>
                    </a:extLst>
                  </a:tr>
                  <a:tr h="9144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i="0" smtClean="0">
                              <a:latin typeface="+mj-lt"/>
                            </a:rPr>
                            <a:t>Coincidering with FD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0000"/>
                              </a:solidFill>
                            </a:rPr>
                            <a:t>Much far</a:t>
                          </a:r>
                          <a:endParaRPr kumimoji="1" lang="ja-JP" altLang="en-US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FFC000"/>
                              </a:solidFill>
                            </a:rPr>
                            <a:t>far</a:t>
                          </a:r>
                          <a:endParaRPr kumimoji="1" lang="ja-JP" altLang="en-US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coincidering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mtClean="0"/>
                            <a:t>coincidering</a:t>
                          </a:r>
                          <a:endParaRPr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mtClean="0">
                              <a:solidFill>
                                <a:srgbClr val="0070C0"/>
                              </a:solidFill>
                            </a:rPr>
                            <a:t>Well coincidering</a:t>
                          </a:r>
                          <a:endParaRPr kumimoji="1" lang="ja-JP" altLang="en-US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8917597"/>
                      </a:ext>
                    </a:extLst>
                  </a:tr>
                  <a:tr h="47284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Fluctuation amount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00" t="-297403" r="-5030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297403" r="-400498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297403" r="-3025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297403" r="-2025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297403" r="-102500" b="-3129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297403" r="-2500" b="-3129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1118370"/>
                      </a:ext>
                    </a:extLst>
                  </a:tr>
                  <a:tr h="4728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Pauli</a:t>
                          </a:r>
                          <a:r>
                            <a:rPr kumimoji="1" lang="en-US" altLang="ja-JP" baseline="0" smtClean="0"/>
                            <a:t> exclusion principle violation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500" t="-131330" r="-703000" b="-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percent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500" t="-392308" r="-5030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392308" r="-400498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392308" r="-3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392308" r="-2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392308" r="-102500" b="-20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392308" r="-2500" b="-208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607139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range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498701" r="-400498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498701" r="-3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498701" r="-2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498701" r="-102500" b="-1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498701" r="-2500" b="-111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7513472"/>
                      </a:ext>
                    </a:extLst>
                  </a:tr>
                  <a:tr h="472845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mtClean="0"/>
                            <a:t>average</a:t>
                          </a:r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8010" t="-591026" r="-400498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1000" t="-591026" r="-3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01000" t="-591026" r="-2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01000" t="-591026" r="-102500" b="-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01000" t="-591026" r="-2500" b="-10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12344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72888" y="1932996"/>
                <a:ext cx="5881068" cy="742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=31</m:t>
                    </m:r>
                  </m:oMath>
                </a14:m>
                <a:r>
                  <a:rPr kumimoji="1" lang="ja-JP" altLang="en-US" sz="2400" dirty="0">
                    <a:solidFill>
                      <a:srgbClr val="0070C0"/>
                    </a:solidFill>
                  </a:rPr>
                  <a:t> </a:t>
                </a:r>
                <a:r>
                  <a:rPr kumimoji="1" lang="en-US" altLang="ja-JP" sz="2400" dirty="0">
                    <a:solidFill>
                      <a:srgbClr val="0070C0"/>
                    </a:solidFill>
                  </a:rPr>
                  <a:t>might be suitable for distribution function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</m:sSub>
                    <m:r>
                      <a:rPr kumimoji="1" lang="en-US" altLang="ja-JP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kumimoji="1" lang="ja-JP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" y="1932996"/>
                <a:ext cx="5881068" cy="742832"/>
              </a:xfrm>
              <a:prstGeom prst="rect">
                <a:avLst/>
              </a:prstGeom>
              <a:blipFill>
                <a:blip r:embed="rId3"/>
                <a:stretch>
                  <a:fillRect l="-3005" t="-12295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354849"/>
            <a:ext cx="4176000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4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199" y="1593402"/>
            <a:ext cx="4176000" cy="2088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99" y="1625083"/>
            <a:ext cx="4176000" cy="2088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00" y="3744764"/>
            <a:ext cx="4176000" cy="208800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 smtClean="0">
                <a:solidFill>
                  <a:prstClr val="black"/>
                </a:solidFill>
                <a:cs typeface="+mj-cs"/>
              </a:rPr>
              <a:t>Solution2: Apply Pauli rule for initialization  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99" y="3744764"/>
            <a:ext cx="4176000" cy="208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44764"/>
            <a:ext cx="4176000" cy="2088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1047"/>
            <a:ext cx="4176000" cy="208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正方形/長方形 17"/>
              <p:cNvSpPr/>
              <p:nvPr/>
            </p:nvSpPr>
            <p:spPr>
              <a:xfrm>
                <a:off x="1755215" y="133320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215" y="1333208"/>
                <a:ext cx="981359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正方形/長方形 18"/>
              <p:cNvSpPr/>
              <p:nvPr/>
            </p:nvSpPr>
            <p:spPr>
              <a:xfrm>
                <a:off x="5808954" y="1357244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954" y="1357244"/>
                <a:ext cx="981359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正方形/長方形 19"/>
              <p:cNvSpPr/>
              <p:nvPr/>
            </p:nvSpPr>
            <p:spPr>
              <a:xfrm>
                <a:off x="9915741" y="132556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741" y="1325563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20"/>
          <p:cNvSpPr txBox="1"/>
          <p:nvPr/>
        </p:nvSpPr>
        <p:spPr>
          <a:xfrm>
            <a:off x="180261" y="1285538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[current]</a:t>
            </a:r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18799" y="3496736"/>
            <a:ext cx="85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solidFill>
                  <a:srgbClr val="FF0000"/>
                </a:solidFill>
              </a:rPr>
              <a:t>[new]</a:t>
            </a:r>
            <a:endParaRPr lang="ja-JP" altLang="en-US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417336" y="6061858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(Pros)</a:t>
            </a:r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945785" y="6057759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/>
              <a:t>(Cons</a:t>
            </a:r>
            <a:r>
              <a:rPr lang="en-US" altLang="ja-JP"/>
              <a:t>)</a:t>
            </a:r>
            <a:endParaRPr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2205996" y="5954137"/>
                <a:ext cx="29511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sz="1600" smtClean="0"/>
                  <a:t> </a:t>
                </a:r>
                <a:r>
                  <a:rPr kumimoji="1" lang="en-US" altLang="ja-JP" sz="1600" smtClean="0"/>
                  <a:t>never exceeds </a:t>
                </a:r>
                <a14:m>
                  <m:oMath xmlns:m="http://schemas.openxmlformats.org/officeDocument/2006/math">
                    <m:r>
                      <a:rPr kumimoji="1" lang="en-US" altLang="ja-JP" sz="16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ja-JP" sz="1600" smtClean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1600" smtClean="0"/>
                  <a:t>Not fluctuating so much.</a:t>
                </a:r>
                <a:endParaRPr kumimoji="1" lang="ja-JP" altLang="en-US" sz="1600"/>
              </a:p>
            </p:txBody>
          </p:sp>
        </mc:Choice>
        <mc:Fallback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996" y="5954137"/>
                <a:ext cx="2951129" cy="584775"/>
              </a:xfrm>
              <a:prstGeom prst="rect">
                <a:avLst/>
              </a:prstGeom>
              <a:blipFill>
                <a:blip r:embed="rId11"/>
                <a:stretch>
                  <a:fillRect l="-826" t="-4167"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/>
          <p:cNvSpPr txBox="1"/>
          <p:nvPr/>
        </p:nvSpPr>
        <p:spPr>
          <a:xfrm>
            <a:off x="6883862" y="5954137"/>
            <a:ext cx="4005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1600" smtClean="0"/>
              <a:t>Need to amplify k-space grid size.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smtClean="0"/>
              <a:t>Can’t prove this is correct for now.</a:t>
            </a:r>
            <a:endParaRPr lang="en-US" altLang="ja-JP" sz="1600"/>
          </a:p>
        </p:txBody>
      </p:sp>
    </p:spTree>
    <p:extLst>
      <p:ext uri="{BB962C8B-B14F-4D97-AF65-F5344CB8AC3E}">
        <p14:creationId xmlns:p14="http://schemas.microsoft.com/office/powerpoint/2010/main" val="16626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 smtClean="0">
                <a:solidFill>
                  <a:prstClr val="black"/>
                </a:solidFill>
                <a:cs typeface="+mj-cs"/>
              </a:rPr>
              <a:t>Solution2: P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1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9" b="49957"/>
          <a:stretch/>
        </p:blipFill>
        <p:spPr>
          <a:xfrm>
            <a:off x="6095999" y="3018805"/>
            <a:ext cx="5825753" cy="3441629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ja-JP" sz="4400" noProof="0">
                <a:solidFill>
                  <a:prstClr val="black"/>
                </a:solidFill>
                <a:cs typeface="+mj-cs"/>
              </a:rPr>
              <a:t>Start-up response : Problem fixed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2"/>
          <a:stretch/>
        </p:blipFill>
        <p:spPr>
          <a:xfrm>
            <a:off x="934277" y="2888893"/>
            <a:ext cx="3813315" cy="396910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6442" y="1493464"/>
            <a:ext cx="12119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/>
              <a:t>At previous EMC, a slight decrease in mean energy is observed for a short period of time after start-up </a:t>
            </a:r>
            <a:endParaRPr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281075" y="1956740"/>
            <a:ext cx="1182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/>
              <a:t>→ </a:t>
            </a:r>
            <a:r>
              <a:rPr kumimoji="1" lang="en-US" altLang="ja-JP" sz="2000"/>
              <a:t>Fixed</a:t>
            </a:r>
            <a:endParaRPr kumimoji="1" lang="ja-JP" altLang="en-US" sz="200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087217" y="264947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Previous EMC</a:t>
            </a:r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7668991" y="2649473"/>
            <a:ext cx="3323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/>
              <a:t>EMC with Fermi degeneracy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1032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 </m:t>
                    </m:r>
                    <m:r>
                      <m:rPr>
                        <m:sty m:val="p"/>
                      </m:rPr>
                      <a:rPr lang="en-US" altLang="ja-JP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47136"/>
            <a:ext cx="9334500" cy="5110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Convergence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29.5 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47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000"/>
            <a:ext cx="9288750" cy="51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Convergence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23.5 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94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5FDB2C6-CC73-4C09-BA37-9683A766E164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/>
              <a:t>Background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sz="2400"/>
              <a:t>The development of integrated circuits that can operate in a cryogenic environment of about the temperature of helium is an important issue for the realization of quantum computers.</a:t>
            </a:r>
          </a:p>
          <a:p>
            <a:endParaRPr lang="en-US" altLang="ja-JP" sz="2400"/>
          </a:p>
          <a:p>
            <a:r>
              <a:rPr lang="en-US" altLang="ja-JP" sz="2400"/>
              <a:t>At low temperatures, </a:t>
            </a:r>
            <a:r>
              <a:rPr lang="en-US" altLang="ja-JP" sz="2400">
                <a:solidFill>
                  <a:srgbClr val="0070C0"/>
                </a:solidFill>
              </a:rPr>
              <a:t>Pauli exclusion principle</a:t>
            </a:r>
            <a:r>
              <a:rPr lang="en-US" altLang="ja-JP" sz="2400">
                <a:solidFill>
                  <a:srgbClr val="FF0000"/>
                </a:solidFill>
              </a:rPr>
              <a:t> </a:t>
            </a:r>
            <a:r>
              <a:rPr lang="en-US" altLang="ja-JP" sz="2400"/>
              <a:t>plays an important role.</a:t>
            </a:r>
          </a:p>
          <a:p>
            <a:endParaRPr lang="en-US" altLang="ja-JP" sz="2400"/>
          </a:p>
          <a:p>
            <a:endParaRPr lang="en-US" altLang="ja-JP" sz="2400"/>
          </a:p>
          <a:p>
            <a:pPr marL="0" indent="0">
              <a:buNone/>
            </a:pPr>
            <a:r>
              <a:rPr lang="en-US" altLang="ja-JP" sz="2400" b="1"/>
              <a:t>Goal</a:t>
            </a:r>
            <a:r>
              <a:rPr lang="en-US" altLang="ja-JP" sz="2400"/>
              <a:t> : </a:t>
            </a:r>
          </a:p>
          <a:p>
            <a:r>
              <a:rPr lang="en-US" altLang="ja-JP" sz="2400">
                <a:solidFill>
                  <a:srgbClr val="0070C0"/>
                </a:solidFill>
              </a:rPr>
              <a:t>Create a Monte Carlo program </a:t>
            </a:r>
            <a:r>
              <a:rPr lang="en-US" altLang="ja-JP" sz="2400"/>
              <a:t>for a two-dimensional electron gas that takes </a:t>
            </a:r>
            <a:r>
              <a:rPr lang="en-US" altLang="ja-JP" sz="2400">
                <a:solidFill>
                  <a:srgbClr val="0070C0"/>
                </a:solidFill>
              </a:rPr>
              <a:t>Fermi degeneracy </a:t>
            </a:r>
            <a:r>
              <a:rPr lang="en-US" altLang="ja-JP" sz="2400"/>
              <a:t>into account.</a:t>
            </a:r>
            <a:endParaRPr lang="ja-JP" altLang="en-US" sz="2400"/>
          </a:p>
          <a:p>
            <a:endParaRPr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0E25F-B8C9-4ED1-8626-95CB18EC23DC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62307CC-7B10-4F62-91D5-072C3C65054E}"/>
              </a:ext>
            </a:extLst>
          </p:cNvPr>
          <p:cNvCxnSpPr>
            <a:cxnSpLocks/>
          </p:cNvCxnSpPr>
          <p:nvPr/>
        </p:nvCxnSpPr>
        <p:spPr>
          <a:xfrm>
            <a:off x="5913589" y="3921324"/>
            <a:ext cx="0" cy="69245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17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000"/>
            <a:ext cx="9336574" cy="51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Convergence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27.5 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29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/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solidFill>
                <a:srgbClr val="00B036">
                  <a:alpha val="72000"/>
                </a:srgb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ja-JP" sz="4400">
                    <a:solidFill>
                      <a:schemeClr val="tx1"/>
                    </a:solidFill>
                  </a:rPr>
                  <a:t>EMC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ja-JP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ja-JP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ja-JP" sz="4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ja-JP" altLang="en-US" sz="4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0433EE0-8BAC-4A64-9CAF-B8A73F30F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49697"/>
                <a:ext cx="12192001" cy="1242391"/>
              </a:xfrm>
              <a:prstGeom prst="rect">
                <a:avLst/>
              </a:prstGeom>
              <a:blipFill>
                <a:blip r:embed="rId2"/>
                <a:stretch>
                  <a:fillRect l="-1948" b="-4369"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000"/>
            <a:ext cx="9193097" cy="51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/>
                  <a:t>Convergence 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.1 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9" y="2540000"/>
                <a:ext cx="2412584" cy="646331"/>
              </a:xfrm>
              <a:prstGeom prst="rect">
                <a:avLst/>
              </a:prstGeom>
              <a:blipFill>
                <a:blip r:embed="rId4"/>
                <a:stretch>
                  <a:fillRect l="-2020" t="-4717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164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49697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4400">
                <a:solidFill>
                  <a:schemeClr val="tx1"/>
                </a:solidFill>
              </a:rPr>
              <a:t>Near future plan</a:t>
            </a:r>
            <a:endParaRPr lang="ja-JP" altLang="en-US" sz="4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341280" y="1567081"/>
                <a:ext cx="1170942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ja-JP" sz="3200" dirty="0"/>
                  <a:t>Implement realistic scattering by making it related to </a:t>
                </a:r>
                <a14:m>
                  <m:oMath xmlns:m="http://schemas.openxmlformats.org/officeDocument/2006/math">
                    <m:r>
                      <a:rPr lang="en-US" altLang="ja-JP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ja-JP" sz="3200" dirty="0"/>
              </a:p>
              <a:p>
                <a:r>
                  <a:rPr lang="en-US" altLang="ja-JP" sz="32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ja-JP" sz="3200" dirty="0"/>
                  <a:t>Write a t</a:t>
                </a:r>
                <a:r>
                  <a:rPr kumimoji="1" lang="en-US" altLang="ja-JP" sz="3200" dirty="0"/>
                  <a:t>hesis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80" y="1567081"/>
                <a:ext cx="11709424" cy="1569660"/>
              </a:xfrm>
              <a:prstGeom prst="rect">
                <a:avLst/>
              </a:prstGeom>
              <a:blipFill>
                <a:blip r:embed="rId2"/>
                <a:stretch>
                  <a:fillRect l="-1197" t="-5814" b="-116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82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/>
              <a:t>Progress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 dirty="0"/>
                  <a:t>Determined partition number of k-space grids used for distribution function.</a:t>
                </a:r>
              </a:p>
              <a:p>
                <a:endParaRPr lang="en-US" altLang="ja-JP" sz="2400" dirty="0"/>
              </a:p>
              <a:p>
                <a:r>
                  <a:rPr lang="en-US" altLang="ja-JP" sz="2400" dirty="0"/>
                  <a:t>Implemented EMC (</a:t>
                </a:r>
                <a:r>
                  <a:rPr lang="en-US" altLang="ja-JP" sz="2400" dirty="0" err="1"/>
                  <a:t>Emsemble</a:t>
                </a:r>
                <a:r>
                  <a:rPr lang="en-US" altLang="ja-JP" sz="2400" dirty="0"/>
                  <a:t> Monte Carlo) considering Fermi degeneracy effect at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=4.2 </m:t>
                    </m:r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altLang="ja-JP" sz="2400" dirty="0"/>
                  <a:t>.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7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812" t="-1961" r="-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7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lang="en-US" altLang="ja-JP"/>
              <a:t>Distribution function</a:t>
            </a:r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" y="2845523"/>
            <a:ext cx="4061597" cy="330153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63" y="3495459"/>
            <a:ext cx="5198137" cy="2860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400"/>
                  <a:t>To discuss how the distribution function coincides with Fermi-Dirac, its parameter is converted from </a:t>
                </a:r>
                <a14:m>
                  <m:oMath xmlns:m="http://schemas.openxmlformats.org/officeDocument/2006/math">
                    <m:r>
                      <a:rPr lang="en-US" altLang="ja-JP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ja-JP" sz="2400"/>
                  <a:t> to </a:t>
                </a:r>
                <a14:m>
                  <m:oMath xmlns:m="http://schemas.openxmlformats.org/officeDocument/2006/math">
                    <m:r>
                      <a:rPr lang="en-US" altLang="ja-JP" sz="240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ja-JP" sz="2400"/>
                  <a:t>. </a:t>
                </a:r>
              </a:p>
            </p:txBody>
          </p:sp>
        </mc:Choice>
        <mc:Fallback xmlns="">
          <p:sp>
            <p:nvSpPr>
              <p:cNvPr id="8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812" t="-1961" r="-1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矢印コネクタ 9"/>
          <p:cNvCxnSpPr>
            <a:endCxn id="3" idx="1"/>
          </p:cNvCxnSpPr>
          <p:nvPr/>
        </p:nvCxnSpPr>
        <p:spPr>
          <a:xfrm>
            <a:off x="3513221" y="4925904"/>
            <a:ext cx="348064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4438264" y="3477222"/>
                <a:ext cx="1515969" cy="653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𝑟𝑒𝑝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64" y="3477222"/>
                <a:ext cx="1515969" cy="653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3621350" y="4194411"/>
                <a:ext cx="3287738" cy="603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600" i="1" smtClean="0">
                        <a:latin typeface="Cambria Math" panose="02040503050406030204" pitchFamily="18" charset="0"/>
                      </a:rPr>
                      <m:t>※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1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r>
                  <a:rPr lang="ja-JP" altLang="en-US" sz="1600"/>
                  <a:t> </a:t>
                </a:r>
                <a:r>
                  <a:rPr lang="en-US" altLang="ja-JP" sz="1600"/>
                  <a:t>is value of the middle of each grid. </a:t>
                </a:r>
                <a:endParaRPr lang="ja-JP" altLang="en-US" sz="1600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50" y="4194411"/>
                <a:ext cx="3287738" cy="603755"/>
              </a:xfrm>
              <a:prstGeom prst="rect">
                <a:avLst/>
              </a:prstGeom>
              <a:blipFill>
                <a:blip r:embed="rId6"/>
                <a:stretch>
                  <a:fillRect l="-928" r="-2968" b="-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7708244" y="2880155"/>
                <a:ext cx="45479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b="0" i="0">
                    <a:latin typeface="+mj-lt"/>
                  </a:rPr>
                  <a:t>Generated distribution function will be called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44" y="2880155"/>
                <a:ext cx="4547911" cy="553998"/>
              </a:xfrm>
              <a:prstGeom prst="rect">
                <a:avLst/>
              </a:prstGeom>
              <a:blipFill>
                <a:blip r:embed="rId7"/>
                <a:stretch>
                  <a:fillRect l="-3079" t="-13187" b="-274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91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kumimoji="1" lang="en-US" altLang="ja-JP"/>
              <a:t>Find the best partition number</a:t>
            </a:r>
            <a:endParaRPr kumimoji="1" lang="ja-JP" altLang="en-US"/>
          </a:p>
        </p:txBody>
      </p:sp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3163817"/>
            <a:ext cx="4672593" cy="369418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304747" y="5791406"/>
                <a:ext cx="15892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000"/>
                  <a:t>(e.g.)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kumimoji="1" lang="ja-JP" altLang="en-US" sz="2000"/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747" y="5791406"/>
                <a:ext cx="1589218" cy="400110"/>
              </a:xfrm>
              <a:prstGeom prst="rect">
                <a:avLst/>
              </a:prstGeom>
              <a:blipFill>
                <a:blip r:embed="rId3"/>
                <a:stretch>
                  <a:fillRect l="-3831"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939192" y="1746018"/>
                <a:ext cx="106706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400"/>
                  <a:t>To find a suitable partition number(defined as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2400"/>
                  <a:t>), I conducted EMC  at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kumimoji="1" lang="en-US" altLang="ja-JP" sz="2400"/>
                  <a:t>for various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ja-JP" sz="2400"/>
                  <a:t>  </a:t>
                </a:r>
                <a:endParaRPr kumimoji="1" lang="ja-JP" altLang="en-US" sz="240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92" y="1746018"/>
                <a:ext cx="10670606" cy="830997"/>
              </a:xfrm>
              <a:prstGeom prst="rect">
                <a:avLst/>
              </a:prstGeom>
              <a:blipFill>
                <a:blip r:embed="rId4"/>
                <a:stretch>
                  <a:fillRect l="-743" t="-5839" r="-343" b="-167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/>
          <p:cNvSpPr txBox="1"/>
          <p:nvPr/>
        </p:nvSpPr>
        <p:spPr>
          <a:xfrm>
            <a:off x="5628324" y="3411494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u="sng"/>
              <a:t>Checklist</a:t>
            </a:r>
            <a:endParaRPr kumimoji="1" lang="ja-JP" altLang="en-US" sz="2000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5674219" y="3830475"/>
                <a:ext cx="5872762" cy="16312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kumimoji="1" lang="en-US" altLang="ja-JP" sz="2000"/>
                  <a:t>How much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ja-JP" altLang="en-US" sz="2000"/>
                  <a:t> </a:t>
                </a:r>
                <a:r>
                  <a:rPr kumimoji="1" lang="en-US" altLang="ja-JP" sz="2000"/>
                  <a:t>coincides with Fermi-Dirac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ja-JP" sz="200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/>
                  <a:t>Fluctuation amount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kumimoji="1" lang="en-US" altLang="ja-JP" sz="200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ja-JP" sz="2000"/>
                  <a:t>Well obeisance to Pauli exclusion principle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19" y="3830475"/>
                <a:ext cx="5872762" cy="1631216"/>
              </a:xfrm>
              <a:prstGeom prst="rect">
                <a:avLst/>
              </a:prstGeom>
              <a:blipFill>
                <a:blip r:embed="rId5"/>
                <a:stretch>
                  <a:fillRect l="-1658" t="-5926" b="-888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CF863F1-C59D-450D-BBCE-59E8BB9DD70C}"/>
                  </a:ext>
                </a:extLst>
              </p:cNvPr>
              <p:cNvSpPr txBox="1"/>
              <p:nvPr/>
            </p:nvSpPr>
            <p:spPr>
              <a:xfrm>
                <a:off x="5628324" y="2563406"/>
                <a:ext cx="5287473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※Number of electrons is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ja-JP" altLang="en-US" dirty="0"/>
                  <a:t> </a:t>
                </a:r>
                <a:r>
                  <a:rPr kumimoji="1" lang="en-US" altLang="ja-JP" dirty="0"/>
                  <a:t>consistently.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CF863F1-C59D-450D-BBCE-59E8BB9DD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324" y="2563406"/>
                <a:ext cx="5287473" cy="372410"/>
              </a:xfrm>
              <a:prstGeom prst="rect">
                <a:avLst/>
              </a:prstGeom>
              <a:blipFill>
                <a:blip r:embed="rId6"/>
                <a:stretch>
                  <a:fillRect l="-922" t="-4918" r="-230" b="-295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31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6" y="0"/>
                <a:ext cx="12757590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4000"/>
                  <a:t>1. How much 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ja-JP" altLang="en-US" sz="4000"/>
                  <a:t> </a:t>
                </a:r>
                <a:r>
                  <a:rPr lang="en-US" altLang="ja-JP" sz="4000"/>
                  <a:t>coincides with Fermi-Dirac</a:t>
                </a:r>
                <a:endParaRPr kumimoji="1" lang="ja-JP" altLang="en-US" sz="40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6" y="0"/>
                <a:ext cx="12757590" cy="1325563"/>
              </a:xfrm>
              <a:blipFill>
                <a:blip r:embed="rId2"/>
                <a:stretch>
                  <a:fillRect l="-17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コンテンツ プレースホルダー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028"/>
            <a:ext cx="4167740" cy="2293793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/>
          <a:stretch/>
        </p:blipFill>
        <p:spPr>
          <a:xfrm>
            <a:off x="4167740" y="1722028"/>
            <a:ext cx="3928170" cy="22932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/>
          <a:stretch/>
        </p:blipFill>
        <p:spPr>
          <a:xfrm>
            <a:off x="8095910" y="1722028"/>
            <a:ext cx="3946344" cy="22932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64800"/>
            <a:ext cx="4228088" cy="22932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620"/>
          <a:stretch/>
        </p:blipFill>
        <p:spPr>
          <a:xfrm>
            <a:off x="4219701" y="4564800"/>
            <a:ext cx="3962400" cy="22932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/>
          <a:stretch/>
        </p:blipFill>
        <p:spPr>
          <a:xfrm>
            <a:off x="8195286" y="4564800"/>
            <a:ext cx="3992481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1903343" y="1378380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343" y="1378380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195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5710222" y="1352103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2" y="1352103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9701767" y="1378380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378380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1718677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77" y="4126127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正方形/長方形 16"/>
              <p:cNvSpPr/>
              <p:nvPr/>
            </p:nvSpPr>
            <p:spPr>
              <a:xfrm>
                <a:off x="5710222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7" name="正方形/長方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22" y="4126127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9701767" y="4126127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4126127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テキスト ボックス 19"/>
          <p:cNvSpPr txBox="1"/>
          <p:nvPr/>
        </p:nvSpPr>
        <p:spPr>
          <a:xfrm>
            <a:off x="879693" y="2650507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Much</a:t>
            </a:r>
            <a:r>
              <a:rPr kumimoji="1" lang="en-US" altLang="ja-JP">
                <a:solidFill>
                  <a:srgbClr val="FF0000"/>
                </a:solidFill>
                <a:latin typeface="STIX Two Text" pitchFamily="2" charset="0"/>
              </a:rPr>
              <a:t> Far</a:t>
            </a:r>
            <a:endParaRPr kumimoji="1"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17380" y="2683962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C000"/>
                </a:solidFill>
                <a:latin typeface="STIX Two Text" pitchFamily="2" charset="0"/>
              </a:rPr>
              <a:t>Far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8537574" y="2683962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Coinciding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67483" y="5599908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Coinciding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596978" y="5615297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70C0"/>
                </a:solidFill>
                <a:latin typeface="STIX Two Text" pitchFamily="2" charset="0"/>
              </a:rPr>
              <a:t>Well Coinciding</a:t>
            </a:r>
            <a:endParaRPr lang="ja-JP" altLang="en-US" sz="1600">
              <a:solidFill>
                <a:srgbClr val="0070C0"/>
              </a:solidFill>
              <a:latin typeface="STIX Two Text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537574" y="5594146"/>
            <a:ext cx="1592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srgbClr val="0070C0"/>
                </a:solidFill>
                <a:latin typeface="STIX Two Text" pitchFamily="2" charset="0"/>
              </a:rPr>
              <a:t>Well Coinciding</a:t>
            </a:r>
            <a:endParaRPr lang="ja-JP" altLang="en-US" sz="1600">
              <a:solidFill>
                <a:srgbClr val="0070C0"/>
              </a:solidFill>
              <a:latin typeface="STIX Tw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33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00" y="4770000"/>
            <a:ext cx="4176000" cy="2088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99" y="4770000"/>
            <a:ext cx="4176000" cy="2088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89" y="2296661"/>
            <a:ext cx="4176000" cy="2088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41" y="2364924"/>
            <a:ext cx="4176000" cy="208800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72887" y="0"/>
            <a:ext cx="10515600" cy="1325563"/>
          </a:xfrm>
        </p:spPr>
        <p:txBody>
          <a:bodyPr/>
          <a:lstStyle/>
          <a:p>
            <a:r>
              <a:rPr lang="en-US" altLang="ja-JP"/>
              <a:t>2. Fluctuation amount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正方形/長方形 9"/>
              <p:cNvSpPr/>
              <p:nvPr/>
            </p:nvSpPr>
            <p:spPr>
              <a:xfrm>
                <a:off x="1644760" y="1968440"/>
                <a:ext cx="981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0" name="正方形/長方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60" y="1968440"/>
                <a:ext cx="981358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5671560" y="199559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560" y="1995592"/>
                <a:ext cx="981359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" y="2276062"/>
            <a:ext cx="4176000" cy="20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9920007" y="204784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007" y="2047848"/>
                <a:ext cx="981359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図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04" y="4770000"/>
            <a:ext cx="4176000" cy="208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1644760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60" y="4364062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5784226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26" y="4364062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9864054" y="4364062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54" y="4364062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正方形/長方形 1"/>
          <p:cNvSpPr/>
          <p:nvPr/>
        </p:nvSpPr>
        <p:spPr>
          <a:xfrm>
            <a:off x="801177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0070C0"/>
                </a:solidFill>
                <a:latin typeface="STIX Two Text" pitchFamily="2" charset="0"/>
              </a:rPr>
              <a:t>0.07</a:t>
            </a:r>
            <a:endParaRPr lang="ja-JP" altLang="en-US">
              <a:solidFill>
                <a:srgbClr val="0070C0"/>
              </a:solidFill>
              <a:latin typeface="STIX Two Text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089349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0.12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064329" y="3224258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C000"/>
                </a:solidFill>
                <a:latin typeface="STIX Two Text" pitchFamily="2" charset="0"/>
              </a:rPr>
              <a:t>0.16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06165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0.27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039581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0.36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064329" y="581400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0.38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497444" y="1460453"/>
                <a:ext cx="92352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ja-JP" sz="2000"/>
                  <a:t>Measured fluctuation amount,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1" lang="en-US" altLang="ja-JP" sz="2000"/>
                  <a:t>, at </a:t>
                </a: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ja-JP" altLang="en-US" sz="2000"/>
                  <a:t> </a:t>
                </a:r>
                <a:r>
                  <a:rPr kumimoji="1" lang="en-US" altLang="ja-JP" sz="2000"/>
                  <a:t>for each partition.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44" y="1460453"/>
                <a:ext cx="9235220" cy="400110"/>
              </a:xfrm>
              <a:prstGeom prst="rect">
                <a:avLst/>
              </a:prstGeom>
              <a:blipFill>
                <a:blip r:embed="rId14"/>
                <a:stretch>
                  <a:fillRect l="-594" t="-10769" b="-2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78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F68A3C-AD5A-4EEF-963D-BBED61F4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6" y="0"/>
                <a:ext cx="12420601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/>
                  <a:t>3. Well obeisance to Pauli exclusion principle </a:t>
                </a:r>
                <a14:m>
                  <m:oMath xmlns:m="http://schemas.openxmlformats.org/officeDocument/2006/math">
                    <m:r>
                      <a:rPr lang="en-US" altLang="ja-JP" sz="36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3600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endParaRPr kumimoji="1" lang="ja-JP" altLang="en-US" sz="3600"/>
              </a:p>
            </p:txBody>
          </p:sp>
        </mc:Choice>
        <mc:Fallback xmlns="">
          <p:sp>
            <p:nvSpPr>
              <p:cNvPr id="6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6" y="0"/>
                <a:ext cx="12420601" cy="1325563"/>
              </a:xfrm>
              <a:blipFill>
                <a:blip r:embed="rId2"/>
                <a:stretch>
                  <a:fillRect l="-15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6"/>
          <a:stretch/>
        </p:blipFill>
        <p:spPr>
          <a:xfrm>
            <a:off x="0" y="2181557"/>
            <a:ext cx="4166663" cy="205342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b="10225"/>
          <a:stretch/>
        </p:blipFill>
        <p:spPr>
          <a:xfrm>
            <a:off x="4153142" y="2176264"/>
            <a:ext cx="3928966" cy="205872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b="10889"/>
          <a:stretch/>
        </p:blipFill>
        <p:spPr>
          <a:xfrm>
            <a:off x="8082108" y="2176264"/>
            <a:ext cx="3930029" cy="20434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4800"/>
            <a:ext cx="4166663" cy="22932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/>
          <a:stretch/>
        </p:blipFill>
        <p:spPr>
          <a:xfrm>
            <a:off x="4141761" y="4564800"/>
            <a:ext cx="4008110" cy="22932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/>
          <a:stretch/>
        </p:blipFill>
        <p:spPr>
          <a:xfrm>
            <a:off x="8114381" y="4564800"/>
            <a:ext cx="4017917" cy="229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811009" y="1912973"/>
                <a:ext cx="796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kumimoji="1" lang="ja-JP" altLang="en-US" b="1"/>
              </a:p>
            </p:txBody>
          </p:sp>
        </mc:Choice>
        <mc:Fallback xmlns=""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09" y="1912973"/>
                <a:ext cx="796692" cy="276999"/>
              </a:xfrm>
              <a:prstGeom prst="rect">
                <a:avLst/>
              </a:prstGeom>
              <a:blipFill>
                <a:blip r:embed="rId9"/>
                <a:stretch>
                  <a:fillRect l="-5344" r="-6107" b="-2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/>
              <p:cNvSpPr/>
              <p:nvPr/>
            </p:nvSpPr>
            <p:spPr>
              <a:xfrm>
                <a:off x="5667197" y="188427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𝟐𝟏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97" y="1884278"/>
                <a:ext cx="981359" cy="369332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正方形/長方形 12"/>
              <p:cNvSpPr/>
              <p:nvPr/>
            </p:nvSpPr>
            <p:spPr>
              <a:xfrm>
                <a:off x="9701767" y="1884278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3" name="正方形/長方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884278"/>
                <a:ext cx="981359" cy="369332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/>
              <p:cNvSpPr/>
              <p:nvPr/>
            </p:nvSpPr>
            <p:spPr>
              <a:xfrm>
                <a:off x="1718676" y="4224571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4" name="正方形/長方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76" y="4224571"/>
                <a:ext cx="981359" cy="369332"/>
              </a:xfrm>
              <a:prstGeom prst="rect">
                <a:avLst/>
              </a:prstGeom>
              <a:blipFill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/>
              <p:cNvSpPr/>
              <p:nvPr/>
            </p:nvSpPr>
            <p:spPr>
              <a:xfrm>
                <a:off x="5667197" y="4278806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𝟓𝟏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5" name="正方形/長方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197" y="4278806"/>
                <a:ext cx="981359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/>
              <p:cNvSpPr/>
              <p:nvPr/>
            </p:nvSpPr>
            <p:spPr>
              <a:xfrm>
                <a:off x="9701767" y="4278806"/>
                <a:ext cx="981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ja-JP" altLang="en-US" b="1"/>
              </a:p>
            </p:txBody>
          </p:sp>
        </mc:Choice>
        <mc:Fallback xmlns="">
          <p:sp>
            <p:nvSpPr>
              <p:cNvPr id="16" name="正方形/長方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4278806"/>
                <a:ext cx="981359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72886" y="1442313"/>
                <a:ext cx="11316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/>
                  <a:t>Measured number of cells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𝐹𝐷</m:t>
                        </m:r>
                      </m:sub>
                    </m:sSub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kumimoji="1" lang="ja-JP" altLang="en-US"/>
                  <a:t> </a:t>
                </a:r>
                <a:r>
                  <a:rPr kumimoji="1" lang="en-US" altLang="ja-JP"/>
                  <a:t>and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ja-JP"/>
                  <a:t> at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lang="en-US" altLang="ja-JP"/>
                  <a:t>, and the most exceeded value.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" y="1442313"/>
                <a:ext cx="11316752" cy="369332"/>
              </a:xfrm>
              <a:prstGeom prst="rect">
                <a:avLst/>
              </a:prstGeom>
              <a:blipFill>
                <a:blip r:embed="rId15"/>
                <a:stretch>
                  <a:fillRect l="-377" t="-8333" b="-3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1136465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C000"/>
                    </a:solidFill>
                    <a:latin typeface="STIX Two Text" pitchFamily="2" charset="0"/>
                  </a:rPr>
                  <a:t>25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C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3092323"/>
                <a:ext cx="617477" cy="369332"/>
              </a:xfrm>
              <a:prstGeom prst="rect">
                <a:avLst/>
              </a:prstGeom>
              <a:blipFill>
                <a:blip r:embed="rId16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496357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3092323"/>
                <a:ext cx="617477" cy="369332"/>
              </a:xfrm>
              <a:prstGeom prst="rect">
                <a:avLst/>
              </a:prstGeom>
              <a:blipFill>
                <a:blip r:embed="rId17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30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3092323"/>
                <a:ext cx="617477" cy="369332"/>
              </a:xfrm>
              <a:prstGeom prst="rect">
                <a:avLst/>
              </a:prstGeom>
              <a:blipFill>
                <a:blip r:embed="rId18"/>
                <a:stretch>
                  <a:fillRect l="-784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1136465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65" y="5770948"/>
                <a:ext cx="617477" cy="369332"/>
              </a:xfrm>
              <a:prstGeom prst="rect">
                <a:avLst/>
              </a:prstGeom>
              <a:blipFill>
                <a:blip r:embed="rId19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4963570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70" y="5770948"/>
                <a:ext cx="617477" cy="369332"/>
              </a:xfrm>
              <a:prstGeom prst="rect">
                <a:avLst/>
              </a:prstGeom>
              <a:blipFill>
                <a:blip r:embed="rId20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正方形/長方形 23"/>
              <p:cNvSpPr/>
              <p:nvPr/>
            </p:nvSpPr>
            <p:spPr>
              <a:xfrm>
                <a:off x="8768060" y="5770948"/>
                <a:ext cx="617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>
                    <a:solidFill>
                      <a:srgbClr val="FF0000"/>
                    </a:solidFill>
                    <a:latin typeface="STIX Two Text" pitchFamily="2" charset="0"/>
                  </a:rPr>
                  <a:t>35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ja-JP" altLang="en-US">
                  <a:solidFill>
                    <a:srgbClr val="FF0000"/>
                  </a:solidFill>
                  <a:latin typeface="STIX Two Text" pitchFamily="2" charset="0"/>
                </a:endParaRPr>
              </a:p>
            </p:txBody>
          </p:sp>
        </mc:Choice>
        <mc:Fallback xmlns="">
          <p:sp>
            <p:nvSpPr>
              <p:cNvPr id="24" name="正方形/長方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060" y="5770948"/>
                <a:ext cx="617477" cy="369332"/>
              </a:xfrm>
              <a:prstGeom prst="rect">
                <a:avLst/>
              </a:prstGeom>
              <a:blipFill>
                <a:blip r:embed="rId21"/>
                <a:stretch>
                  <a:fillRect l="-7843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正方形/長方形 24"/>
          <p:cNvSpPr/>
          <p:nvPr/>
        </p:nvSpPr>
        <p:spPr>
          <a:xfrm>
            <a:off x="1136465" y="3385656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latin typeface="STIX Two Text" pitchFamily="2" charset="0"/>
              </a:rPr>
              <a:t>1.1</a:t>
            </a:r>
            <a:endParaRPr lang="ja-JP" altLang="en-US">
              <a:latin typeface="STIX Two Text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98120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C000"/>
                </a:solidFill>
                <a:latin typeface="STIX Two Text" pitchFamily="2" charset="0"/>
              </a:rPr>
              <a:t>1.2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85692" y="337831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C000"/>
                </a:solidFill>
                <a:latin typeface="STIX Two Text" pitchFamily="2" charset="0"/>
              </a:rPr>
              <a:t>1.2</a:t>
            </a:r>
            <a:endParaRPr lang="ja-JP" altLang="en-US">
              <a:solidFill>
                <a:srgbClr val="FFC000"/>
              </a:solidFill>
              <a:latin typeface="STIX Two Text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141565" y="6019157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1.25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981201" y="6036766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1.3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803326" y="6028687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0000"/>
                </a:solidFill>
                <a:latin typeface="STIX Two Text" pitchFamily="2" charset="0"/>
              </a:rPr>
              <a:t>1.5</a:t>
            </a:r>
            <a:endParaRPr lang="ja-JP" altLang="en-US">
              <a:solidFill>
                <a:srgbClr val="FF0000"/>
              </a:solidFill>
              <a:latin typeface="STIX Tw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26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0433EE0-8BAC-4A64-9CAF-B8A73F30F5CA}"/>
              </a:ext>
            </a:extLst>
          </p:cNvPr>
          <p:cNvSpPr/>
          <p:nvPr/>
        </p:nvSpPr>
        <p:spPr>
          <a:xfrm>
            <a:off x="-1" y="-1"/>
            <a:ext cx="12192001" cy="1242391"/>
          </a:xfrm>
          <a:prstGeom prst="rect">
            <a:avLst/>
          </a:prstGeom>
          <a:solidFill>
            <a:srgbClr val="00B036">
              <a:alpha val="72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0E25F-B8C9-4ED1-8626-95CB18EC23DC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72887" y="0"/>
            <a:ext cx="12301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72887" y="0"/>
                <a:ext cx="10515600" cy="1325563"/>
              </a:xfrm>
            </p:spPr>
            <p:txBody>
              <a:bodyPr/>
              <a:lstStyle/>
              <a:p>
                <a:r>
                  <a:rPr kumimoji="1" lang="en-US" altLang="ja-JP"/>
                  <a:t>Why is 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i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kumimoji="1" lang="en-US" altLang="ja-JP"/>
                  <a:t> distribution so mess?</a:t>
                </a:r>
                <a:endParaRPr kumimoji="1" lang="ja-JP" altLang="en-US"/>
              </a:p>
            </p:txBody>
          </p:sp>
        </mc:Choice>
        <mc:Fallback xmlns="">
          <p:sp>
            <p:nvSpPr>
              <p:cNvPr id="7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87" y="0"/>
                <a:ext cx="10515600" cy="1325563"/>
              </a:xfrm>
              <a:blipFill>
                <a:blip r:embed="rId2"/>
                <a:stretch>
                  <a:fillRect l="-2377" b="-9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40288" y="1716513"/>
            <a:ext cx="6154777" cy="4849824"/>
          </a:xfrm>
        </p:spPr>
        <p:txBody>
          <a:bodyPr>
            <a:normAutofit lnSpcReduction="10000"/>
          </a:bodyPr>
          <a:lstStyle/>
          <a:p>
            <a:r>
              <a:rPr lang="en-US" altLang="ja-JP" sz="2000"/>
              <a:t>The initial distribution is determined by rejection sampling.</a:t>
            </a:r>
          </a:p>
          <a:p>
            <a:endParaRPr lang="en-US" altLang="ja-JP" sz="2000"/>
          </a:p>
          <a:p>
            <a:r>
              <a:rPr lang="en-US" altLang="ja-JP" sz="2000"/>
              <a:t>There is no Fermi degeneracy effect consideration in rejection sampling.</a:t>
            </a:r>
          </a:p>
          <a:p>
            <a:pPr marL="0" indent="0">
              <a:buNone/>
            </a:pPr>
            <a:endParaRPr lang="en-US" altLang="ja-JP" sz="2000"/>
          </a:p>
          <a:p>
            <a:r>
              <a:rPr lang="en-US" altLang="ja-JP" sz="2000">
                <a:solidFill>
                  <a:srgbClr val="FF0000"/>
                </a:solidFill>
              </a:rPr>
              <a:t>The distribution as average follows Fermi-Dirac, but many cells exceed 1 because of no restriction.</a:t>
            </a:r>
          </a:p>
          <a:p>
            <a:endParaRPr lang="en-US" altLang="ja-JP" sz="2000"/>
          </a:p>
          <a:p>
            <a:endParaRPr lang="en-US" altLang="ja-JP" sz="2000"/>
          </a:p>
          <a:p>
            <a:endParaRPr lang="en-US" altLang="ja-JP" sz="2000"/>
          </a:p>
          <a:p>
            <a:r>
              <a:rPr lang="en-US" altLang="ja-JP" sz="2000"/>
              <a:t>I’m suspicious about using this as the initial distribution.</a:t>
            </a:r>
            <a:endParaRPr lang="ja-JP" altLang="en-US" sz="2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6178239-34B7-4772-BBAE-ECA5548CC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5054"/>
            <a:ext cx="4397763" cy="359457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41CA639-962C-479B-8420-423008CE2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1434993"/>
            <a:ext cx="5626104" cy="166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95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824</Words>
  <Application>Microsoft Office PowerPoint</Application>
  <PresentationFormat>ワイド画面</PresentationFormat>
  <Paragraphs>287</Paragraphs>
  <Slides>22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22</vt:i4>
      </vt:variant>
    </vt:vector>
  </HeadingPairs>
  <TitlesOfParts>
    <vt:vector size="30" baseType="lpstr">
      <vt:lpstr>メイリオ</vt:lpstr>
      <vt:lpstr>游ゴシック</vt:lpstr>
      <vt:lpstr>游ゴシック Light</vt:lpstr>
      <vt:lpstr>Arial</vt:lpstr>
      <vt:lpstr>Cambria Math</vt:lpstr>
      <vt:lpstr>STIX Two Text</vt:lpstr>
      <vt:lpstr>Office テーマ</vt:lpstr>
      <vt:lpstr>1_Office テーマ</vt:lpstr>
      <vt:lpstr>EMC with Fermi Degeneracy</vt:lpstr>
      <vt:lpstr>Background</vt:lpstr>
      <vt:lpstr>Progress</vt:lpstr>
      <vt:lpstr>Distribution function</vt:lpstr>
      <vt:lpstr>Find the best partition number</vt:lpstr>
      <vt:lpstr>1. How much f(E) coincides with Fermi-Dirac</vt:lpstr>
      <vt:lpstr>2. Fluctuation amount</vt:lpstr>
      <vt:lpstr>3. Well obeisance to Pauli exclusion principle 0 ps</vt:lpstr>
      <vt:lpstr>Why is 0 ps distribution so mess?</vt:lpstr>
      <vt:lpstr>3. Well obeisance to Pauli exclusion principle 50 ps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EMC with Fermi Degeneracy</dc:title>
  <dc:creator>kubo</dc:creator>
  <cp:lastModifiedBy>ビリビリ 中学生</cp:lastModifiedBy>
  <cp:revision>118</cp:revision>
  <dcterms:created xsi:type="dcterms:W3CDTF">2023-12-15T05:46:32Z</dcterms:created>
  <dcterms:modified xsi:type="dcterms:W3CDTF">2023-12-20T03:23:32Z</dcterms:modified>
</cp:coreProperties>
</file>